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6"/>
  </p:notesMasterIdLst>
  <p:sldIdLst>
    <p:sldId id="256" r:id="rId3"/>
    <p:sldId id="257" r:id="rId4"/>
    <p:sldId id="258" r:id="rId5"/>
  </p:sldIdLst>
  <p:sldSz cx="9144000" cy="5143500" type="screen16x9"/>
  <p:notesSz cx="6858000" cy="9144000"/>
  <p:embeddedFontLst>
    <p:embeddedFont>
      <p:font typeface="Candara" panose="020E0502030303020204" pitchFamily="34" charset="0"/>
      <p:regular r:id="rId7"/>
      <p:bold r:id="rId8"/>
      <p:italic r:id="rId9"/>
      <p:boldItalic r:id="rId10"/>
    </p:embeddedFont>
    <p:embeddedFont>
      <p:font typeface="Dosis" pitchFamily="2" charset="77"/>
      <p:regular r:id="rId11"/>
      <p:bold r:id="rId12"/>
      <p:italic r:id="rId13"/>
      <p:boldItalic r:id="rId14"/>
    </p:embeddedFont>
    <p:embeddedFont>
      <p:font typeface="Dosis ExtraLight" pitchFamily="2" charset="77"/>
      <p:regular r:id="rId15"/>
    </p:embeddedFont>
    <p:embeddedFont>
      <p:font typeface="Nunito" pitchFamily="2" charset="77"/>
      <p:regular r:id="rId16"/>
      <p:bold r:id="rId17"/>
      <p:italic r:id="rId18"/>
      <p:boldItalic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597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81"/>
  </p:normalViewPr>
  <p:slideViewPr>
    <p:cSldViewPr snapToGrid="0">
      <p:cViewPr varScale="1">
        <p:scale>
          <a:sx n="138" d="100"/>
          <a:sy n="138" d="100"/>
        </p:scale>
        <p:origin x="784" y="168"/>
      </p:cViewPr>
      <p:guideLst>
        <p:guide orient="horz" pos="1597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26" Type="http://schemas.openxmlformats.org/officeDocument/2006/relationships/theme" Target="theme/theme1.xml"/><Relationship Id="rId3" Type="http://schemas.openxmlformats.org/officeDocument/2006/relationships/slide" Target="slides/slide1.xml"/><Relationship Id="rId21" Type="http://schemas.openxmlformats.org/officeDocument/2006/relationships/font" Target="fonts/font15.fntdata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10.fntdata"/><Relationship Id="rId20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24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font" Target="fonts/font9.fntdata"/><Relationship Id="rId23" Type="http://schemas.openxmlformats.org/officeDocument/2006/relationships/font" Target="fonts/font17.fntdata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4" Type="http://schemas.openxmlformats.org/officeDocument/2006/relationships/slide" Target="slides/slide2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font" Target="fonts/font16.fntdata"/><Relationship Id="rId27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f84eb88aa7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f84eb88aa7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109c81fab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109c81fab5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f84eb88aa7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f84eb88aa7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5" y="744575"/>
            <a:ext cx="3852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None/>
              <a:defRPr sz="33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4980000" y="2834125"/>
            <a:ext cx="3852300" cy="17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0" name="Google Shape;6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5" name="Google Shape;75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79" name="Google Shape;79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21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83" name="Google Shape;83;p21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84" name="Google Shape;84;p21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5" name="Google Shape;85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88" name="Google Shape;88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92" name="Google Shape;92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-12175"/>
            <a:ext cx="7632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200"/>
              <a:buNone/>
              <a:defRPr sz="2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jpg"/><Relationship Id="rId4" Type="http://schemas.openxmlformats.org/officeDocument/2006/relationships/hyperlink" Target="mailto:sendhyboedhisatriya@gmail.co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sendhy/iproving_employee_retention/blob/main/improving.ipy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hyperlink" Target="https://github.com/masendhy/iproving_employee_retention/blob/main/improving.ipynb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>
            <a:spLocks noGrp="1"/>
          </p:cNvSpPr>
          <p:nvPr>
            <p:ph type="ctrTitle"/>
          </p:nvPr>
        </p:nvSpPr>
        <p:spPr>
          <a:xfrm>
            <a:off x="311700" y="1542800"/>
            <a:ext cx="3736800" cy="2007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3180" dirty="0">
                <a:latin typeface="Dosis"/>
                <a:ea typeface="Dosis"/>
                <a:cs typeface="Dosis"/>
                <a:sym typeface="Dosis"/>
              </a:rPr>
              <a:t>Improving Employee Retention by Predicting Employee Attrition Using Machine Learning</a:t>
            </a:r>
            <a:endParaRPr sz="3180" dirty="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Google Shape;100;p25"/>
          <p:cNvSpPr txBox="1"/>
          <p:nvPr/>
        </p:nvSpPr>
        <p:spPr>
          <a:xfrm>
            <a:off x="5959950" y="594867"/>
            <a:ext cx="2872200" cy="7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 b="1" dirty="0">
                <a:latin typeface="Dosis"/>
                <a:ea typeface="Dosis"/>
                <a:cs typeface="Dosis"/>
                <a:sym typeface="Dosis"/>
              </a:rPr>
              <a:t>Created by: </a:t>
            </a:r>
            <a:endParaRPr sz="1200" b="1" dirty="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-US" sz="1200" b="1" dirty="0" err="1">
                <a:latin typeface="Dosis"/>
                <a:ea typeface="Dosis"/>
                <a:cs typeface="Dosis"/>
                <a:sym typeface="Dosis"/>
              </a:rPr>
              <a:t>Sendhy</a:t>
            </a:r>
            <a:r>
              <a:rPr lang="en-US" sz="1200" b="1" dirty="0"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-US" sz="1200" b="1" dirty="0" err="1">
                <a:latin typeface="Dosis"/>
                <a:ea typeface="Dosis"/>
                <a:cs typeface="Dosis"/>
                <a:sym typeface="Dosis"/>
              </a:rPr>
              <a:t>Boedhi</a:t>
            </a:r>
            <a:r>
              <a:rPr lang="en-US" sz="1200" b="1" dirty="0"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-US" sz="1200" b="1" dirty="0" err="1">
                <a:latin typeface="Dosis"/>
                <a:ea typeface="Dosis"/>
                <a:cs typeface="Dosis"/>
                <a:sym typeface="Dosis"/>
              </a:rPr>
              <a:t>Satriya</a:t>
            </a:r>
            <a:endParaRPr sz="1200" b="1" i="0" u="none" strike="noStrike" cap="none" dirty="0">
              <a:solidFill>
                <a:srgbClr val="00000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en" sz="1200" dirty="0">
                <a:solidFill>
                  <a:schemeClr val="tx1"/>
                </a:solidFill>
                <a:latin typeface="Nunito"/>
                <a:sym typeface="Nunito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sendhyboedhisatriya@gmail.</a:t>
            </a:r>
            <a:r>
              <a:rPr lang="en-ID" sz="1200" dirty="0">
                <a:solidFill>
                  <a:schemeClr val="tx1"/>
                </a:solidFill>
                <a:latin typeface="Nunito"/>
                <a:sym typeface="Nunito"/>
              </a:rPr>
              <a:t> </a:t>
            </a:r>
            <a:r>
              <a:rPr lang="en-ID" sz="1200" dirty="0">
                <a:latin typeface="Nunito"/>
                <a:sym typeface="Nunito"/>
              </a:rPr>
              <a:t>https://</a:t>
            </a:r>
            <a:r>
              <a:rPr lang="en-ID" sz="1200" dirty="0" err="1">
                <a:latin typeface="Nunito"/>
                <a:sym typeface="Nunito"/>
              </a:rPr>
              <a:t>www.linkedin.com</a:t>
            </a:r>
            <a:r>
              <a:rPr lang="en-ID" sz="1200" dirty="0">
                <a:latin typeface="Nunito"/>
                <a:sym typeface="Nunito"/>
              </a:rPr>
              <a:t>/in/</a:t>
            </a:r>
            <a:r>
              <a:rPr lang="en-ID" sz="1200" dirty="0" err="1">
                <a:latin typeface="Nunito"/>
                <a:sym typeface="Nunito"/>
              </a:rPr>
              <a:t>masendhy</a:t>
            </a:r>
            <a:r>
              <a:rPr lang="en-ID" sz="1200" dirty="0">
                <a:latin typeface="Nunito"/>
                <a:sym typeface="Nunito"/>
              </a:rPr>
              <a:t>/</a:t>
            </a:r>
            <a:endParaRPr sz="1200" dirty="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01" name="Google Shape;101;p25"/>
          <p:cNvPicPr preferRelativeResize="0"/>
          <p:nvPr/>
        </p:nvPicPr>
        <p:blipFill>
          <a:blip r:embed="rId5"/>
          <a:srcRect/>
          <a:stretch/>
        </p:blipFill>
        <p:spPr>
          <a:xfrm>
            <a:off x="4665150" y="371567"/>
            <a:ext cx="1218600" cy="12186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02" name="Google Shape;102;p25"/>
          <p:cNvSpPr txBox="1">
            <a:spLocks noGrp="1"/>
          </p:cNvSpPr>
          <p:nvPr>
            <p:ph type="subTitle" idx="1"/>
          </p:nvPr>
        </p:nvSpPr>
        <p:spPr>
          <a:xfrm>
            <a:off x="4665150" y="1764145"/>
            <a:ext cx="4478850" cy="30077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en-US" sz="1000" b="1" dirty="0"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About_ </a:t>
            </a:r>
            <a:r>
              <a:rPr lang="en-ID" sz="1000" b="0" i="0" dirty="0">
                <a:effectLst/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Hi! I’m </a:t>
            </a:r>
            <a:r>
              <a:rPr lang="en-ID" sz="1000" b="0" i="0" dirty="0" err="1">
                <a:effectLst/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Sendhy</a:t>
            </a:r>
            <a:r>
              <a:rPr lang="en-ID" sz="1000" b="0" i="0" dirty="0">
                <a:effectLst/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, an ambitious and eager to learn deeply interested in Data and Tech related role such as Data Science currently, I am focused on developing my skills and experience in data science, developing my science knowledge, as well as developing some of the soft skills needed in the future.</a:t>
            </a:r>
            <a:endParaRPr lang="en-US" sz="1000" b="1" i="0" dirty="0">
              <a:effectLst/>
              <a:latin typeface="Candara" panose="020E0502030303020204" pitchFamily="34" charset="0"/>
              <a:ea typeface="Aoboshi One" pitchFamily="2" charset="-128"/>
              <a:cs typeface="Calibri" panose="020F05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lang="en-US" sz="1000" b="1" dirty="0"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Job Experience_				               </a:t>
            </a:r>
            <a:r>
              <a:rPr lang="en-US" sz="1000" dirty="0"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Web Developer – </a:t>
            </a:r>
            <a:r>
              <a:rPr lang="en-US" sz="1000" b="1" dirty="0"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Remote Worker Indonesia</a:t>
            </a:r>
            <a:r>
              <a:rPr lang="en-US" sz="1000" dirty="0"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 </a:t>
            </a:r>
            <a:r>
              <a:rPr lang="en-US" sz="1000" i="1" dirty="0"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( Present ) 	    </a:t>
            </a:r>
            <a:r>
              <a:rPr lang="en-US" sz="1000" dirty="0"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Supervisor – </a:t>
            </a:r>
            <a:r>
              <a:rPr lang="en-US" sz="1000" b="1" dirty="0" err="1"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PT.Bank</a:t>
            </a:r>
            <a:r>
              <a:rPr lang="en-US" sz="1000" b="1" dirty="0"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 Rakyat </a:t>
            </a:r>
            <a:r>
              <a:rPr lang="en-US" sz="1000" b="1" dirty="0" err="1"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Indonesia,Tbk</a:t>
            </a:r>
            <a:r>
              <a:rPr lang="en-US" sz="1000" b="1" dirty="0"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 </a:t>
            </a:r>
            <a:r>
              <a:rPr lang="en-US" sz="1000" i="1" dirty="0"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( 2013 – 2018 )</a:t>
            </a:r>
            <a:r>
              <a:rPr lang="en-US" sz="1000" dirty="0"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 </a:t>
            </a:r>
          </a:p>
          <a:p>
            <a:pPr marL="0" indent="0" algn="just">
              <a:spcAft>
                <a:spcPts val="1200"/>
              </a:spcAft>
              <a:buSzPts val="1018"/>
            </a:pPr>
            <a:r>
              <a:rPr lang="en-US" sz="1000" b="1" dirty="0"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Skills_				              </a:t>
            </a:r>
            <a:r>
              <a:rPr lang="en-ID" sz="1000" b="0" i="0" dirty="0">
                <a:effectLst/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Skilled in Data Science and Web Programming using Python, SQL, </a:t>
            </a:r>
            <a:r>
              <a:rPr lang="en-ID" sz="1000" b="0" i="0" dirty="0" err="1">
                <a:effectLst/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Tableu</a:t>
            </a:r>
            <a:r>
              <a:rPr lang="en-ID" sz="1000" b="0" i="0" dirty="0">
                <a:effectLst/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, Power BI, Django, HTML, CSS, </a:t>
            </a:r>
            <a:r>
              <a:rPr lang="en-ID" sz="1000" b="0" i="0" dirty="0" err="1">
                <a:effectLst/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Javascript</a:t>
            </a:r>
            <a:r>
              <a:rPr lang="en-ID" sz="1000" b="0" i="0" dirty="0">
                <a:effectLst/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 (React JS, NodeJS), PHP (Laravel), </a:t>
            </a:r>
            <a:r>
              <a:rPr lang="en-ID" sz="1000" b="0" i="0" dirty="0" err="1">
                <a:effectLst/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Streamlit</a:t>
            </a:r>
            <a:r>
              <a:rPr lang="en-ID" sz="1000" b="0" i="0" dirty="0">
                <a:effectLst/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, </a:t>
            </a:r>
            <a:r>
              <a:rPr lang="en-ID" sz="1000" b="0" i="0" dirty="0" err="1">
                <a:effectLst/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Webflow</a:t>
            </a:r>
            <a:r>
              <a:rPr lang="en-ID" sz="1000" b="0" i="0" dirty="0">
                <a:effectLst/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, and MySQL.</a:t>
            </a:r>
          </a:p>
          <a:p>
            <a:pPr marL="0" indent="0" algn="just">
              <a:spcAft>
                <a:spcPts val="1200"/>
              </a:spcAft>
              <a:buSzPts val="1018"/>
            </a:pPr>
            <a:r>
              <a:rPr lang="en-ID" sz="1000" b="1" i="0" dirty="0">
                <a:effectLst/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Connect_ 		                 </a:t>
            </a:r>
            <a:r>
              <a:rPr lang="en-ID" sz="1000" b="1" dirty="0"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         </a:t>
            </a:r>
            <a:r>
              <a:rPr lang="en-ID" sz="1000" dirty="0"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https://medium.com/@</a:t>
            </a:r>
            <a:r>
              <a:rPr lang="en-ID" sz="1000" dirty="0" err="1"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masendhy</a:t>
            </a:r>
            <a:r>
              <a:rPr lang="en-ID" sz="1000" dirty="0"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		</a:t>
            </a:r>
            <a:r>
              <a:rPr lang="en-ID" sz="1000" i="0" dirty="0">
                <a:effectLst/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                     https://</a:t>
            </a:r>
            <a:r>
              <a:rPr lang="en-ID" sz="1000" i="0" dirty="0" err="1">
                <a:effectLst/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github.com</a:t>
            </a:r>
            <a:r>
              <a:rPr lang="en-ID" sz="1000" i="0" dirty="0">
                <a:effectLst/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/</a:t>
            </a:r>
            <a:r>
              <a:rPr lang="en-ID" sz="1000" i="0" dirty="0" err="1">
                <a:effectLst/>
                <a:latin typeface="Candara" panose="020E0502030303020204" pitchFamily="34" charset="0"/>
                <a:ea typeface="Aoboshi One" pitchFamily="2" charset="-128"/>
                <a:cs typeface="Calibri" panose="020F0502020204030204" pitchFamily="34" charset="0"/>
              </a:rPr>
              <a:t>masendhy</a:t>
            </a:r>
            <a:endParaRPr lang="en-ID" sz="1000" i="0" dirty="0">
              <a:effectLst/>
              <a:latin typeface="Candara" panose="020E0502030303020204" pitchFamily="34" charset="0"/>
              <a:ea typeface="Aoboshi One" pitchFamily="2" charset="-128"/>
              <a:cs typeface="Calibri" panose="020F0502020204030204" pitchFamily="34" charset="0"/>
            </a:endParaRPr>
          </a:p>
          <a:p>
            <a:pPr marL="0" indent="0" algn="just">
              <a:spcAft>
                <a:spcPts val="1200"/>
              </a:spcAft>
              <a:buSzPts val="1018"/>
            </a:pPr>
            <a:endParaRPr lang="en-ID" sz="1000" b="0" i="0" dirty="0">
              <a:effectLst/>
              <a:latin typeface="Candara" panose="020E0502030303020204" pitchFamily="34" charset="0"/>
              <a:ea typeface="Aoboshi One" pitchFamily="2" charset="-128"/>
              <a:cs typeface="Calibri" panose="020F0502020204030204" pitchFamily="34" charset="0"/>
            </a:endParaRPr>
          </a:p>
          <a:p>
            <a:pPr marL="0" indent="0" algn="just">
              <a:spcAft>
                <a:spcPts val="1200"/>
              </a:spcAft>
              <a:buSzPts val="1018"/>
            </a:pPr>
            <a:endParaRPr lang="en-US" sz="1000" dirty="0">
              <a:latin typeface="Candara" panose="020E0502030303020204" pitchFamily="34" charset="0"/>
              <a:ea typeface="Aoboshi One" pitchFamily="2" charset="-128"/>
              <a:cs typeface="Calibri" panose="020F05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SzPts val="1018"/>
              <a:buNone/>
            </a:pPr>
            <a:endParaRPr lang="en-US" sz="1000" dirty="0">
              <a:latin typeface="Candara" panose="020E0502030303020204" pitchFamily="34" charset="0"/>
              <a:ea typeface="Aoboshi One" pitchFamily="2" charset="-128"/>
              <a:cs typeface="Calibri" panose="020F05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SzPts val="1018"/>
              <a:buNone/>
            </a:pPr>
            <a:endParaRPr lang="en-US" sz="1000" dirty="0">
              <a:latin typeface="Candara" panose="020E0502030303020204" pitchFamily="34" charset="0"/>
              <a:ea typeface="Aoboshi One" pitchFamily="2" charset="-128"/>
              <a:cs typeface="Calibri" panose="020F05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SzPts val="1018"/>
              <a:buNone/>
            </a:pPr>
            <a:endParaRPr lang="en-US" sz="1000" dirty="0">
              <a:latin typeface="Candara" panose="020E0502030303020204" pitchFamily="34" charset="0"/>
              <a:ea typeface="Aoboshi One" pitchFamily="2" charset="-128"/>
              <a:cs typeface="Calibri" panose="020F0502020204030204" pitchFamily="34" charset="0"/>
            </a:endParaRPr>
          </a:p>
          <a:p>
            <a:pPr marL="0" lvl="0" indent="0" algn="just" rtl="0">
              <a:spcBef>
                <a:spcPts val="0"/>
              </a:spcBef>
              <a:spcAft>
                <a:spcPts val="1200"/>
              </a:spcAft>
              <a:buSzPts val="1018"/>
              <a:buNone/>
            </a:pPr>
            <a:endParaRPr sz="1000" dirty="0">
              <a:latin typeface="Candara" panose="020E0502030303020204" pitchFamily="34" charset="0"/>
              <a:ea typeface="Aoboshi One" pitchFamily="2" charset="-128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6"/>
          <p:cNvSpPr txBox="1">
            <a:spLocks noGrp="1"/>
          </p:cNvSpPr>
          <p:nvPr>
            <p:ph type="title"/>
          </p:nvPr>
        </p:nvSpPr>
        <p:spPr>
          <a:xfrm>
            <a:off x="0" y="-12175"/>
            <a:ext cx="7926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20" b="1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Overview</a:t>
            </a:r>
            <a:endParaRPr sz="2220" b="1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" name="Google Shape;108;p26"/>
          <p:cNvSpPr txBox="1">
            <a:spLocks noGrp="1"/>
          </p:cNvSpPr>
          <p:nvPr>
            <p:ph type="body" idx="1"/>
          </p:nvPr>
        </p:nvSpPr>
        <p:spPr>
          <a:xfrm>
            <a:off x="311700" y="1004188"/>
            <a:ext cx="8520600" cy="306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“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Sumber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daya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manusia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(SDM)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adalah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aset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utama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yang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perlu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dikelola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dengan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baik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oleh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perusahaan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agar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tujuan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bisnis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dapat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tercapai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dengan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efektif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dan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efisien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. Pada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kesempatan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kali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ini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,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kita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akan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menghadapi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sebuah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permasalahan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tentang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sumber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daya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manusia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yang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ada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di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perusahaan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.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Fokus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kita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adalah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untuk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mengetahui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bagaimana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cara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menjaga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karyawan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agar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tetap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bertahan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di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perusahaan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yang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ada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saat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ini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yang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dapat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mengakibatkan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bengkaknya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biaya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untuk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rekrutmen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karyawan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serta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pelatihan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untuk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mereka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yang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baru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masuk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.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Dengan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mengetahui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faktor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utama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yang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menyebabkan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karyawan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tidak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merasa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,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perusahaan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dapat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segera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menanggulanginya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dengan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membuat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program-program yang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relevan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dengan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permasalahan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dirty="0" err="1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karyawan</a:t>
            </a:r>
            <a:r>
              <a:rPr lang="en" dirty="0">
                <a:solidFill>
                  <a:schemeClr val="dk1"/>
                </a:solidFill>
                <a:latin typeface="Dosis"/>
                <a:ea typeface="Dosis"/>
                <a:cs typeface="Dosis"/>
                <a:sym typeface="Dosis"/>
              </a:rPr>
              <a:t>. “</a:t>
            </a:r>
            <a:endParaRPr dirty="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just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7"/>
          <p:cNvSpPr txBox="1">
            <a:spLocks noGrp="1"/>
          </p:cNvSpPr>
          <p:nvPr>
            <p:ph type="title"/>
          </p:nvPr>
        </p:nvSpPr>
        <p:spPr>
          <a:xfrm>
            <a:off x="0" y="-12175"/>
            <a:ext cx="7866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Data Preprocessing</a:t>
            </a:r>
            <a:endParaRPr b="1"/>
          </a:p>
        </p:txBody>
      </p:sp>
      <p:sp>
        <p:nvSpPr>
          <p:cNvPr id="114" name="Google Shape;114;p27"/>
          <p:cNvSpPr txBox="1">
            <a:spLocks noGrp="1"/>
          </p:cNvSpPr>
          <p:nvPr>
            <p:ph type="body" idx="1"/>
          </p:nvPr>
        </p:nvSpPr>
        <p:spPr>
          <a:xfrm>
            <a:off x="311700" y="518979"/>
            <a:ext cx="85206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US" sz="1200" b="1" dirty="0" err="1">
                <a:solidFill>
                  <a:schemeClr val="tx1"/>
                </a:solidFill>
                <a:latin typeface="Dosis ExtraLight" pitchFamily="2" charset="77"/>
              </a:rPr>
              <a:t>Melakukan</a:t>
            </a:r>
            <a:r>
              <a:rPr lang="en-US" sz="1200" b="1" dirty="0">
                <a:solidFill>
                  <a:schemeClr val="tx1"/>
                </a:solidFill>
                <a:latin typeface="Dosis ExtraLight" pitchFamily="2" charset="77"/>
              </a:rPr>
              <a:t> proses EDA ( </a:t>
            </a:r>
            <a:r>
              <a:rPr lang="en-US" sz="1200" b="1" dirty="0" err="1">
                <a:solidFill>
                  <a:schemeClr val="tx1"/>
                </a:solidFill>
                <a:latin typeface="Dosis ExtraLight" pitchFamily="2" charset="77"/>
              </a:rPr>
              <a:t>melakukan</a:t>
            </a:r>
            <a:r>
              <a:rPr lang="en-US" sz="1200" b="1" dirty="0">
                <a:solidFill>
                  <a:schemeClr val="tx1"/>
                </a:solidFill>
                <a:latin typeface="Dosis ExtraLight" pitchFamily="2" charset="77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Dosis ExtraLight" pitchFamily="2" charset="77"/>
              </a:rPr>
              <a:t>pemeriksaan</a:t>
            </a:r>
            <a:r>
              <a:rPr lang="en-US" sz="1200" b="1" dirty="0">
                <a:solidFill>
                  <a:schemeClr val="tx1"/>
                </a:solidFill>
                <a:latin typeface="Dosis ExtraLight" pitchFamily="2" charset="77"/>
              </a:rPr>
              <a:t> </a:t>
            </a:r>
            <a:r>
              <a:rPr lang="en-US" sz="1200" b="1" dirty="0" err="1">
                <a:solidFill>
                  <a:schemeClr val="tx1"/>
                </a:solidFill>
                <a:latin typeface="Dosis ExtraLight" pitchFamily="2" charset="77"/>
              </a:rPr>
              <a:t>terhadap</a:t>
            </a:r>
            <a:r>
              <a:rPr lang="en-US" sz="1200" b="1" dirty="0">
                <a:solidFill>
                  <a:schemeClr val="tx1"/>
                </a:solidFill>
                <a:latin typeface="Dosis ExtraLight" pitchFamily="2" charset="77"/>
              </a:rPr>
              <a:t>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tipe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 data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dari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setiap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kolom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,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jumlah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 baris dan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kolom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,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identifikasi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 missing values,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analisa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 statistic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deskriptif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,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deteksi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outliers,analisa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distribusi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 </a:t>
            </a:r>
            <a:r>
              <a:rPr lang="en-ID" sz="1200" b="1" dirty="0">
                <a:solidFill>
                  <a:schemeClr val="tx1"/>
                </a:solidFill>
                <a:latin typeface="Dosis ExtraLight" pitchFamily="2" charset="77"/>
              </a:rPr>
              <a:t>dan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analisa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korelasi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,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melakukan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pengelompokan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fitur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 data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berdasarkan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tipe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datanya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 )</a:t>
            </a: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-ID" sz="1200" b="1" dirty="0" err="1">
                <a:solidFill>
                  <a:schemeClr val="tx1"/>
                </a:solidFill>
                <a:latin typeface="Dosis ExtraLight" pitchFamily="2" charset="77"/>
              </a:rPr>
              <a:t>Melakukan</a:t>
            </a:r>
            <a:r>
              <a:rPr lang="en-ID" sz="1200" b="1" dirty="0">
                <a:solidFill>
                  <a:schemeClr val="tx1"/>
                </a:solidFill>
                <a:latin typeface="Dosis ExtraLight" pitchFamily="2" charset="77"/>
              </a:rPr>
              <a:t> Data Processing  :</a:t>
            </a:r>
          </a:p>
          <a:p>
            <a:pPr marL="1333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en-ID" sz="1200" b="1" dirty="0">
                <a:solidFill>
                  <a:schemeClr val="tx1"/>
                </a:solidFill>
                <a:latin typeface="Dosis ExtraLight" pitchFamily="2" charset="77"/>
              </a:rPr>
              <a:t>	- </a:t>
            </a:r>
            <a:r>
              <a:rPr lang="en-ID" sz="1200" b="1" dirty="0" err="1">
                <a:solidFill>
                  <a:schemeClr val="tx1"/>
                </a:solidFill>
                <a:latin typeface="Dosis ExtraLight" pitchFamily="2" charset="77"/>
              </a:rPr>
              <a:t>membuat</a:t>
            </a:r>
            <a:r>
              <a:rPr lang="en-ID" sz="1200" b="1" dirty="0">
                <a:solidFill>
                  <a:schemeClr val="tx1"/>
                </a:solidFill>
                <a:latin typeface="Dosis ExtraLight" pitchFamily="2" charset="77"/>
              </a:rPr>
              <a:t> </a:t>
            </a:r>
            <a:r>
              <a:rPr lang="en-ID" sz="1200" b="1" dirty="0" err="1">
                <a:solidFill>
                  <a:schemeClr val="tx1"/>
                </a:solidFill>
                <a:latin typeface="Dosis ExtraLight" pitchFamily="2" charset="77"/>
              </a:rPr>
              <a:t>kolom</a:t>
            </a:r>
            <a:r>
              <a:rPr lang="en-ID" sz="1200" b="1" dirty="0">
                <a:solidFill>
                  <a:schemeClr val="tx1"/>
                </a:solidFill>
                <a:latin typeface="Dosis ExtraLight" pitchFamily="2" charset="77"/>
              </a:rPr>
              <a:t> </a:t>
            </a:r>
            <a:r>
              <a:rPr lang="en-ID" sz="1200" b="1" dirty="0" err="1">
                <a:solidFill>
                  <a:schemeClr val="tx1"/>
                </a:solidFill>
                <a:latin typeface="Dosis ExtraLight" pitchFamily="2" charset="77"/>
              </a:rPr>
              <a:t>baru</a:t>
            </a:r>
            <a:r>
              <a:rPr lang="en-ID" sz="1200" b="1" dirty="0">
                <a:solidFill>
                  <a:schemeClr val="tx1"/>
                </a:solidFill>
                <a:latin typeface="Dosis ExtraLight" pitchFamily="2" charset="77"/>
              </a:rPr>
              <a:t> </a:t>
            </a:r>
            <a:r>
              <a:rPr lang="en-ID" sz="1200" b="1" dirty="0" err="1">
                <a:solidFill>
                  <a:schemeClr val="tx1"/>
                </a:solidFill>
                <a:latin typeface="Dosis ExtraLight" pitchFamily="2" charset="77"/>
              </a:rPr>
              <a:t>yaitu</a:t>
            </a:r>
            <a:r>
              <a:rPr lang="en-ID" sz="1200" b="1" dirty="0">
                <a:solidFill>
                  <a:schemeClr val="tx1"/>
                </a:solidFill>
                <a:latin typeface="Dosis ExtraLight" pitchFamily="2" charset="77"/>
              </a:rPr>
              <a:t> </a:t>
            </a:r>
            <a:r>
              <a:rPr lang="en-ID" sz="1200" b="1" dirty="0" err="1">
                <a:solidFill>
                  <a:schemeClr val="tx1"/>
                </a:solidFill>
                <a:latin typeface="Dosis ExtraLight" pitchFamily="2" charset="77"/>
              </a:rPr>
              <a:t>kolom</a:t>
            </a:r>
            <a:r>
              <a:rPr lang="en-ID" sz="1200" b="1" dirty="0">
                <a:solidFill>
                  <a:schemeClr val="tx1"/>
                </a:solidFill>
                <a:latin typeface="Dosis ExtraLight" pitchFamily="2" charset="77"/>
              </a:rPr>
              <a:t> </a:t>
            </a:r>
            <a:r>
              <a:rPr lang="en-ID" sz="1200" b="1" i="1" dirty="0">
                <a:solidFill>
                  <a:schemeClr val="tx1"/>
                </a:solidFill>
                <a:latin typeface="Dosis ExtraLight" pitchFamily="2" charset="77"/>
              </a:rPr>
              <a:t>Age </a:t>
            </a:r>
            <a:r>
              <a:rPr lang="en-ID" sz="1200" b="1" dirty="0">
                <a:solidFill>
                  <a:schemeClr val="tx1"/>
                </a:solidFill>
                <a:latin typeface="Dosis ExtraLight" pitchFamily="2" charset="77"/>
              </a:rPr>
              <a:t> : </a:t>
            </a:r>
            <a:r>
              <a:rPr lang="en-ID" sz="1200" b="1" dirty="0" err="1">
                <a:solidFill>
                  <a:schemeClr val="tx1"/>
                </a:solidFill>
                <a:latin typeface="Dosis ExtraLight" pitchFamily="2" charset="77"/>
              </a:rPr>
              <a:t>untuk</a:t>
            </a:r>
            <a:r>
              <a:rPr lang="en-ID" sz="1200" b="1" dirty="0">
                <a:solidFill>
                  <a:schemeClr val="tx1"/>
                </a:solidFill>
                <a:latin typeface="Dosis ExtraLight" pitchFamily="2" charset="77"/>
              </a:rPr>
              <a:t> </a:t>
            </a:r>
            <a:r>
              <a:rPr lang="en-ID" sz="1200" b="1" dirty="0" err="1">
                <a:solidFill>
                  <a:schemeClr val="tx1"/>
                </a:solidFill>
                <a:latin typeface="Dosis ExtraLight" pitchFamily="2" charset="77"/>
              </a:rPr>
              <a:t>mengetahui</a:t>
            </a:r>
            <a:r>
              <a:rPr lang="en-ID" sz="1200" b="1" dirty="0">
                <a:solidFill>
                  <a:schemeClr val="tx1"/>
                </a:solidFill>
                <a:latin typeface="Dosis ExtraLight" pitchFamily="2" charset="77"/>
              </a:rPr>
              <a:t> </a:t>
            </a:r>
            <a:r>
              <a:rPr lang="en-ID" sz="1200" b="1" dirty="0" err="1">
                <a:solidFill>
                  <a:schemeClr val="tx1"/>
                </a:solidFill>
                <a:latin typeface="Dosis ExtraLight" pitchFamily="2" charset="77"/>
              </a:rPr>
              <a:t>umur</a:t>
            </a:r>
            <a:r>
              <a:rPr lang="en-ID" sz="1200" b="1" dirty="0">
                <a:solidFill>
                  <a:schemeClr val="tx1"/>
                </a:solidFill>
                <a:latin typeface="Dosis ExtraLight" pitchFamily="2" charset="77"/>
              </a:rPr>
              <a:t> </a:t>
            </a:r>
            <a:r>
              <a:rPr lang="en-ID" sz="1200" b="1" dirty="0" err="1">
                <a:solidFill>
                  <a:schemeClr val="tx1"/>
                </a:solidFill>
                <a:latin typeface="Dosis ExtraLight" pitchFamily="2" charset="77"/>
              </a:rPr>
              <a:t>karyawan</a:t>
            </a:r>
            <a:r>
              <a:rPr lang="en-ID" sz="1200" b="1" dirty="0">
                <a:solidFill>
                  <a:schemeClr val="tx1"/>
                </a:solidFill>
                <a:latin typeface="Dosis ExtraLight" pitchFamily="2" charset="77"/>
              </a:rPr>
              <a:t> yang </a:t>
            </a:r>
            <a:r>
              <a:rPr lang="en-ID" sz="1200" b="1" dirty="0" err="1">
                <a:solidFill>
                  <a:schemeClr val="tx1"/>
                </a:solidFill>
                <a:latin typeface="Dosis ExtraLight" pitchFamily="2" charset="77"/>
              </a:rPr>
              <a:t>melakukan</a:t>
            </a:r>
            <a:r>
              <a:rPr lang="en-ID" sz="1200" b="1" dirty="0">
                <a:solidFill>
                  <a:schemeClr val="tx1"/>
                </a:solidFill>
                <a:latin typeface="Dosis ExtraLight" pitchFamily="2" charset="77"/>
              </a:rPr>
              <a:t> resign.</a:t>
            </a:r>
          </a:p>
          <a:p>
            <a:pPr marL="1333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lang="en-ID" sz="1200" b="1" dirty="0">
              <a:solidFill>
                <a:schemeClr val="tx1"/>
              </a:solidFill>
              <a:latin typeface="Dosis ExtraLight" pitchFamily="2" charset="77"/>
            </a:endParaRPr>
          </a:p>
          <a:p>
            <a:pPr marL="1333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lang="en-ID" sz="1200" b="1" dirty="0">
              <a:solidFill>
                <a:schemeClr val="tx1"/>
              </a:solidFill>
              <a:latin typeface="Dosis ExtraLight" pitchFamily="2" charset="77"/>
            </a:endParaRPr>
          </a:p>
          <a:p>
            <a:pPr marL="1333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lang="en-ID" sz="1200" b="1" dirty="0">
              <a:solidFill>
                <a:schemeClr val="tx1"/>
              </a:solidFill>
              <a:latin typeface="Dosis ExtraLight" pitchFamily="2" charset="77"/>
            </a:endParaRPr>
          </a:p>
          <a:p>
            <a:pPr marL="1333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lang="en-ID" sz="1200" b="1" dirty="0">
              <a:solidFill>
                <a:schemeClr val="tx1"/>
              </a:solidFill>
              <a:latin typeface="Dosis ExtraLight" pitchFamily="2" charset="77"/>
            </a:endParaRPr>
          </a:p>
          <a:p>
            <a:pPr marL="1333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lang="en-ID" sz="1200" b="1" dirty="0">
              <a:solidFill>
                <a:schemeClr val="tx1"/>
              </a:solidFill>
              <a:latin typeface="Dosis ExtraLight" pitchFamily="2" charset="77"/>
            </a:endParaRPr>
          </a:p>
          <a:p>
            <a:pPr marL="1333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lang="en-ID" sz="1200" b="1" dirty="0">
              <a:solidFill>
                <a:schemeClr val="tx1"/>
              </a:solidFill>
              <a:latin typeface="Dosis ExtraLight" pitchFamily="2" charset="77"/>
            </a:endParaRPr>
          </a:p>
          <a:p>
            <a:pPr marL="1333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lang="en-ID" sz="1200" b="1" dirty="0">
              <a:solidFill>
                <a:schemeClr val="tx1"/>
              </a:solidFill>
              <a:latin typeface="Dosis ExtraLight" pitchFamily="2" charset="77"/>
            </a:endParaRPr>
          </a:p>
          <a:p>
            <a:pPr marL="1333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en-ID" sz="1200" b="1" dirty="0">
                <a:solidFill>
                  <a:schemeClr val="tx1"/>
                </a:solidFill>
                <a:latin typeface="Dosis ExtraLight" pitchFamily="2" charset="77"/>
              </a:rPr>
              <a:t>	- </a:t>
            </a:r>
            <a:r>
              <a:rPr lang="en-ID" sz="1200" b="1" dirty="0" err="1">
                <a:solidFill>
                  <a:schemeClr val="tx1"/>
                </a:solidFill>
                <a:latin typeface="Dosis ExtraLight" pitchFamily="2" charset="77"/>
              </a:rPr>
              <a:t>menghapus</a:t>
            </a:r>
            <a:r>
              <a:rPr lang="en-ID" sz="1200" b="1" dirty="0">
                <a:solidFill>
                  <a:schemeClr val="tx1"/>
                </a:solidFill>
                <a:latin typeface="Dosis ExtraLight" pitchFamily="2" charset="77"/>
              </a:rPr>
              <a:t> </a:t>
            </a:r>
            <a:r>
              <a:rPr lang="en-ID" sz="1200" b="1" dirty="0" err="1">
                <a:solidFill>
                  <a:schemeClr val="tx1"/>
                </a:solidFill>
                <a:latin typeface="Dosis ExtraLight" pitchFamily="2" charset="77"/>
              </a:rPr>
              <a:t>kolom</a:t>
            </a:r>
            <a:r>
              <a:rPr lang="en-ID" sz="1200" b="1" dirty="0">
                <a:solidFill>
                  <a:schemeClr val="tx1"/>
                </a:solidFill>
                <a:latin typeface="Dosis ExtraLight" pitchFamily="2" charset="77"/>
              </a:rPr>
              <a:t> yang </a:t>
            </a:r>
            <a:r>
              <a:rPr lang="en-ID" sz="1200" b="1" dirty="0" err="1">
                <a:solidFill>
                  <a:schemeClr val="tx1"/>
                </a:solidFill>
                <a:latin typeface="Dosis ExtraLight" pitchFamily="2" charset="77"/>
              </a:rPr>
              <a:t>tidak</a:t>
            </a:r>
            <a:r>
              <a:rPr lang="en-ID" sz="1200" b="1" dirty="0">
                <a:solidFill>
                  <a:schemeClr val="tx1"/>
                </a:solidFill>
                <a:latin typeface="Dosis ExtraLight" pitchFamily="2" charset="77"/>
              </a:rPr>
              <a:t> </a:t>
            </a:r>
            <a:r>
              <a:rPr lang="en-ID" sz="1200" b="1" dirty="0" err="1">
                <a:solidFill>
                  <a:schemeClr val="tx1"/>
                </a:solidFill>
                <a:latin typeface="Dosis ExtraLight" pitchFamily="2" charset="77"/>
              </a:rPr>
              <a:t>relevan</a:t>
            </a:r>
            <a:r>
              <a:rPr lang="en-ID" sz="1200" b="1" dirty="0">
                <a:solidFill>
                  <a:schemeClr val="tx1"/>
                </a:solidFill>
                <a:latin typeface="Dosis ExtraLight" pitchFamily="2" charset="77"/>
              </a:rPr>
              <a:t> : </a:t>
            </a:r>
            <a:r>
              <a:rPr lang="en-ID" sz="1200" b="1" dirty="0" err="1">
                <a:solidFill>
                  <a:schemeClr val="tx1"/>
                </a:solidFill>
                <a:latin typeface="Dosis ExtraLight" pitchFamily="2" charset="77"/>
              </a:rPr>
              <a:t>untuk</a:t>
            </a:r>
            <a:r>
              <a:rPr lang="en-ID" sz="1200" b="1" dirty="0">
                <a:solidFill>
                  <a:schemeClr val="tx1"/>
                </a:solidFill>
                <a:latin typeface="Dosis ExtraLight" pitchFamily="2" charset="77"/>
              </a:rPr>
              <a:t>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menyederhanakan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 dataset dan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fokus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 pada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fitur-fitur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 yang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lebih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 </a:t>
            </a:r>
            <a:r>
              <a:rPr lang="en-ID" sz="1200" b="1" i="0" dirty="0" err="1">
                <a:solidFill>
                  <a:schemeClr val="tx1"/>
                </a:solidFill>
                <a:effectLst/>
                <a:latin typeface="Dosis ExtraLight" pitchFamily="2" charset="77"/>
              </a:rPr>
              <a:t>penting</a:t>
            </a: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.</a:t>
            </a:r>
            <a:endParaRPr lang="en-ID" sz="1200" b="1" dirty="0">
              <a:solidFill>
                <a:schemeClr val="tx1"/>
              </a:solidFill>
              <a:latin typeface="Dosis ExtraLight" pitchFamily="2" charset="77"/>
            </a:endParaRPr>
          </a:p>
          <a:p>
            <a:pPr marL="1333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endParaRPr lang="en-ID" sz="1200" b="1" dirty="0">
              <a:solidFill>
                <a:schemeClr val="tx1"/>
              </a:solidFill>
              <a:latin typeface="Dosis ExtraLight" pitchFamily="2" charset="77"/>
            </a:endParaRPr>
          </a:p>
          <a:p>
            <a:pPr marL="1333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</a:pPr>
            <a:r>
              <a:rPr lang="en-ID" sz="1200" b="1" i="0" dirty="0">
                <a:solidFill>
                  <a:schemeClr val="tx1"/>
                </a:solidFill>
                <a:effectLst/>
                <a:latin typeface="Dosis ExtraLight" pitchFamily="2" charset="77"/>
              </a:rPr>
              <a:t>	</a:t>
            </a: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endParaRPr sz="1200" b="1" dirty="0">
              <a:solidFill>
                <a:schemeClr val="tx1"/>
              </a:solidFill>
              <a:latin typeface="Dosis ExtraLight" pitchFamily="2" charset="77"/>
            </a:endParaRPr>
          </a:p>
        </p:txBody>
      </p:sp>
      <p:sp>
        <p:nvSpPr>
          <p:cNvPr id="115" name="Google Shape;115;p27">
            <a:hlinkClick r:id="rId3" tooltip="github_link"/>
          </p:cNvPr>
          <p:cNvSpPr txBox="1"/>
          <p:nvPr/>
        </p:nvSpPr>
        <p:spPr>
          <a:xfrm>
            <a:off x="6437744" y="4772700"/>
            <a:ext cx="2706255" cy="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dirty="0">
                <a:solidFill>
                  <a:srgbClr val="000000"/>
                </a:solidFill>
                <a:hlinkClick r:id="rId4"/>
              </a:rPr>
              <a:t>Untuk selengkapnya, dapat </a:t>
            </a:r>
            <a:r>
              <a:rPr lang="en" sz="1100" dirty="0">
                <a:hlinkClick r:id="rId4"/>
              </a:rPr>
              <a:t>dilihat </a:t>
            </a:r>
            <a:r>
              <a:rPr lang="en" sz="1100" dirty="0" err="1">
                <a:hlinkClick r:id="rId4"/>
              </a:rPr>
              <a:t>disini</a:t>
            </a:r>
            <a:endParaRPr sz="1100" dirty="0">
              <a:solidFill>
                <a:srgbClr val="000000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F7FCE87-EC81-A942-88C7-A7893EB0B5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0298" y="1359962"/>
            <a:ext cx="4304144" cy="201277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6B331E0-8F32-9D40-9CD8-C47E3D5729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4118" y="3008199"/>
            <a:ext cx="6587093" cy="2196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391</Words>
  <Application>Microsoft Macintosh PowerPoint</Application>
  <PresentationFormat>On-screen Show (16:9)</PresentationFormat>
  <Paragraphs>29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Nunito</vt:lpstr>
      <vt:lpstr>Candara</vt:lpstr>
      <vt:lpstr>Dosis</vt:lpstr>
      <vt:lpstr>Arial</vt:lpstr>
      <vt:lpstr>Dosis ExtraLight</vt:lpstr>
      <vt:lpstr>Roboto</vt:lpstr>
      <vt:lpstr>Simple Light</vt:lpstr>
      <vt:lpstr>Simple Light</vt:lpstr>
      <vt:lpstr>Improving Employee Retention by Predicting Employee Attrition Using Machine Learning</vt:lpstr>
      <vt:lpstr>Overview</vt:lpstr>
      <vt:lpstr>Data Preprocessing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Improving Employee Retention by Predicting Employee Attrition Using Machine Learning</dc:title>
  <cp:lastModifiedBy>Microsoft Office User</cp:lastModifiedBy>
  <cp:revision>7</cp:revision>
  <dcterms:modified xsi:type="dcterms:W3CDTF">2023-07-13T06:07:19Z</dcterms:modified>
</cp:coreProperties>
</file>